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1"/>
  </p:notesMasterIdLst>
  <p:handoutMasterIdLst>
    <p:handoutMasterId r:id="rId12"/>
  </p:handoutMasterIdLst>
  <p:sldIdLst>
    <p:sldId id="262" r:id="rId3"/>
    <p:sldId id="263" r:id="rId4"/>
    <p:sldId id="271" r:id="rId5"/>
    <p:sldId id="272" r:id="rId6"/>
    <p:sldId id="274" r:id="rId7"/>
    <p:sldId id="277" r:id="rId8"/>
    <p:sldId id="276" r:id="rId9"/>
    <p:sldId id="275" r:id="rId1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1152">
          <p15:clr>
            <a:srgbClr val="A4A3A4"/>
          </p15:clr>
        </p15:guide>
        <p15:guide id="4" orient="horz" pos="3888">
          <p15:clr>
            <a:srgbClr val="A4A3A4"/>
          </p15:clr>
        </p15:guide>
        <p15:guide id="5" orient="horz" pos="3072">
          <p15:clr>
            <a:srgbClr val="A4A3A4"/>
          </p15:clr>
        </p15:guide>
        <p15:guide id="6" orient="horz" pos="432">
          <p15:clr>
            <a:srgbClr val="A4A3A4"/>
          </p15:clr>
        </p15:guide>
        <p15:guide id="7" orient="horz" pos="3648">
          <p15:clr>
            <a:srgbClr val="A4A3A4"/>
          </p15:clr>
        </p15:guide>
        <p15:guide id="8" pos="3839">
          <p15:clr>
            <a:srgbClr val="A4A3A4"/>
          </p15:clr>
        </p15:guide>
        <p15:guide id="9" pos="767">
          <p15:clr>
            <a:srgbClr val="A4A3A4"/>
          </p15:clr>
        </p15:guide>
        <p15:guide id="10" pos="6911">
          <p15:clr>
            <a:srgbClr val="A4A3A4"/>
          </p15:clr>
        </p15:guide>
        <p15:guide id="11" pos="5711">
          <p15:clr>
            <a:srgbClr val="A4A3A4"/>
          </p15:clr>
        </p15:guide>
        <p15:guide id="12" pos="7247">
          <p15:clr>
            <a:srgbClr val="A4A3A4"/>
          </p15:clr>
        </p15:guide>
        <p15:guide id="13" pos="3695">
          <p15:clr>
            <a:srgbClr val="A4A3A4"/>
          </p15:clr>
        </p15:guide>
        <p15:guide id="14" pos="431">
          <p15:clr>
            <a:srgbClr val="A4A3A4"/>
          </p15:clr>
        </p15:guide>
        <p15:guide id="15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84379" autoAdjust="0"/>
  </p:normalViewPr>
  <p:slideViewPr>
    <p:cSldViewPr>
      <p:cViewPr varScale="1">
        <p:scale>
          <a:sx n="90" d="100"/>
          <a:sy n="90" d="100"/>
        </p:scale>
        <p:origin x="342" y="90"/>
      </p:cViewPr>
      <p:guideLst>
        <p:guide orient="horz" pos="2160"/>
        <p:guide orient="horz" pos="1008"/>
        <p:guide orient="horz" pos="1152"/>
        <p:guide orient="horz" pos="3888"/>
        <p:guide orient="horz" pos="3072"/>
        <p:guide orient="horz" pos="432"/>
        <p:guide orient="horz" pos="3648"/>
        <p:guide pos="3839"/>
        <p:guide pos="767"/>
        <p:guide pos="6911"/>
        <p:guide pos="5711"/>
        <p:guide pos="7247"/>
        <p:guide pos="3695"/>
        <p:guide pos="431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04"/>
    </p:cViewPr>
  </p:sorterViewPr>
  <p:notesViewPr>
    <p:cSldViewPr>
      <p:cViewPr varScale="1">
        <p:scale>
          <a:sx n="82" d="100"/>
          <a:sy n="82" d="100"/>
        </p:scale>
        <p:origin x="2010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ru-RU" smtClean="0"/>
              <a:t>01.03.2020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ru-RU" smtClean="0"/>
              <a:t>01.03.2020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t>1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6793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88825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6675" y="2404534"/>
            <a:ext cx="7764913" cy="1646302"/>
          </a:xfrm>
        </p:spPr>
        <p:txBody>
          <a:bodyPr anchor="b">
            <a:noAutofit/>
          </a:bodyPr>
          <a:lstStyle>
            <a:lvl1pPr algn="r">
              <a:defRPr sz="5398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6675" y="4050834"/>
            <a:ext cx="7764913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689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609600"/>
            <a:ext cx="8594429" cy="3403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470400"/>
            <a:ext cx="859442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ru-RU" smtClean="0"/>
              <a:pPr/>
              <a:t>01.03.2020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78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092" y="609600"/>
            <a:ext cx="809202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5783" y="3632200"/>
            <a:ext cx="722264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470400"/>
            <a:ext cx="859442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ru-RU" smtClean="0"/>
              <a:pPr/>
              <a:t>01.03.2020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41729" y="7903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0695" y="288655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799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4704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1931988"/>
            <a:ext cx="8594429" cy="2595460"/>
          </a:xfrm>
        </p:spPr>
        <p:txBody>
          <a:bodyPr anchor="b">
            <a:normAutofit/>
          </a:bodyPr>
          <a:lstStyle>
            <a:lvl1pPr algn="l">
              <a:defRPr sz="4399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ru-RU" smtClean="0"/>
              <a:pPr/>
              <a:t>01.03.2020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984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092" y="609600"/>
            <a:ext cx="809202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156" y="4013200"/>
            <a:ext cx="859443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ru-RU" smtClean="0"/>
              <a:pPr/>
              <a:t>01.03.2020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541729" y="7903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0695" y="288655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8149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621" y="609600"/>
            <a:ext cx="858596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156" y="4013200"/>
            <a:ext cx="859443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accent1"/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ru-RU" smtClean="0"/>
              <a:pPr/>
              <a:t>01.03.2020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7815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ru-RU" smtClean="0"/>
              <a:t>01.03.2020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5965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5599" y="609600"/>
            <a:ext cx="130440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159" y="609600"/>
            <a:ext cx="7058311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ru-RU" smtClean="0"/>
              <a:t>01.03.2020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8719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9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ru-RU" smtClean="0"/>
              <a:t>01.03.2020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6089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2700868"/>
            <a:ext cx="8594429" cy="1826581"/>
          </a:xfrm>
        </p:spPr>
        <p:txBody>
          <a:bodyPr anchor="b"/>
          <a:lstStyle>
            <a:lvl1pPr algn="l">
              <a:defRPr sz="3999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860400"/>
          </a:xfrm>
        </p:spPr>
        <p:txBody>
          <a:bodyPr anchor="t"/>
          <a:lstStyle>
            <a:lvl1pPr marL="0" indent="0" algn="l">
              <a:buNone/>
              <a:defRPr sz="19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ru-RU" smtClean="0"/>
              <a:t>01.03.2020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1048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158" y="2160589"/>
            <a:ext cx="418294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8645" y="2160590"/>
            <a:ext cx="418294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ru-RU" smtClean="0"/>
              <a:t>01.03.2020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3485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570" y="2160983"/>
            <a:ext cx="4184533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570" y="2737246"/>
            <a:ext cx="418453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7058" y="2160983"/>
            <a:ext cx="4184528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7059" y="2737246"/>
            <a:ext cx="418452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ru-RU" smtClean="0"/>
              <a:t>01.03.2020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781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ru-RU" smtClean="0"/>
              <a:t>01.03.2020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447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ru-RU" smtClean="0"/>
              <a:t>01.03.2020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9094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1498604"/>
            <a:ext cx="3853524" cy="1278466"/>
          </a:xfrm>
        </p:spPr>
        <p:txBody>
          <a:bodyPr anchor="b">
            <a:normAutofit/>
          </a:bodyPr>
          <a:lstStyle>
            <a:lvl1pPr>
              <a:defRPr sz="199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222" y="514925"/>
            <a:ext cx="4512366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158" y="2777069"/>
            <a:ext cx="3853524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6926" indent="0">
              <a:buNone/>
              <a:defRPr sz="1400"/>
            </a:lvl2pPr>
            <a:lvl3pPr marL="913852" indent="0">
              <a:buNone/>
              <a:defRPr sz="1200"/>
            </a:lvl3pPr>
            <a:lvl4pPr marL="1370778" indent="0">
              <a:buNone/>
              <a:defRPr sz="1000"/>
            </a:lvl4pPr>
            <a:lvl5pPr marL="1827703" indent="0">
              <a:buNone/>
              <a:defRPr sz="1000"/>
            </a:lvl5pPr>
            <a:lvl6pPr marL="2284628" indent="0">
              <a:buNone/>
              <a:defRPr sz="1000"/>
            </a:lvl6pPr>
            <a:lvl7pPr marL="2741554" indent="0">
              <a:buNone/>
              <a:defRPr sz="1000"/>
            </a:lvl7pPr>
            <a:lvl8pPr marL="3198480" indent="0">
              <a:buNone/>
              <a:defRPr sz="1000"/>
            </a:lvl8pPr>
            <a:lvl9pPr marL="3655406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ru-RU" smtClean="0"/>
              <a:t>01.03.2020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2180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4800600"/>
            <a:ext cx="8594428" cy="566738"/>
          </a:xfrm>
        </p:spPr>
        <p:txBody>
          <a:bodyPr anchor="b">
            <a:normAutofit/>
          </a:bodyPr>
          <a:lstStyle>
            <a:lvl1pPr algn="l">
              <a:defRPr sz="2399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158" y="609600"/>
            <a:ext cx="859442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158" y="5367338"/>
            <a:ext cx="8594428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ru-RU" smtClean="0"/>
              <a:t>01.03.2020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8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88825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8" y="2160590"/>
            <a:ext cx="859442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3257" y="6041363"/>
            <a:ext cx="9117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33987-6305-4E2A-BF18-EF013ECE927B}" type="datetimeFigureOut">
              <a:rPr lang="ru-RU" smtClean="0"/>
              <a:pPr/>
              <a:t>01.03.2020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158" y="6041363"/>
            <a:ext cx="6295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8426" y="6041363"/>
            <a:ext cx="68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36C87F6-986D-49E6-AF40-1B3A1EE8064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4943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063" rtl="0" eaLnBrk="1" latinLnBrk="0" hangingPunct="1">
        <a:spcBef>
          <a:spcPct val="0"/>
        </a:spcBef>
        <a:buNone/>
        <a:defRPr sz="3599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797" indent="-342797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727" indent="-285664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657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9720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6783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3846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0908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7971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5034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7614" y="332656"/>
            <a:ext cx="9753600" cy="122413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дошкольное образовательное учреждение</a:t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«Центр развития ребенка №13 Советского района Волгограда»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7614" y="2492896"/>
            <a:ext cx="9753600" cy="21602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4000" b="1" dirty="0"/>
              <a:t>Основная образовательная программа дошкольного образования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80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7614" y="1828800"/>
            <a:ext cx="8909246" cy="4552528"/>
          </a:xfrm>
        </p:spPr>
        <p:txBody>
          <a:bodyPr>
            <a:normAutofit/>
          </a:bodyPr>
          <a:lstStyle/>
          <a:p>
            <a:r>
              <a:rPr lang="ru-RU" dirty="0"/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Образовательная программа дошкольного образования муниципального дошкольного образовательного учреждения  «Центр развития ребенка № 13 Советского района Волгограда»   обеспечивает разностороннее развитие детей в возрасте от 2 до 8 лет с учетом их возрастных и индивидуальных особенностей  в соответствии с Федеральным государственным образовательным стандартом дошкольного образования по таким образовательным областям как: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-«Физическое развитие»,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-«Социально-коммуникативное развитие», 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-«Познавательное развитие», 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-«Речевое развитие»,  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-«Художественно-эстетическое развитие».       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9561782" cy="1142999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Основная образовательная программа дошкольного образования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697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677158" y="609600"/>
            <a:ext cx="10601830" cy="5431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образовательная программа дошкольного образования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разработана  в соответствии с: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Федеральным законом от 29 декабря 2012 г. № 273-ФЗ «Об образовании в Российской Федерации»;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Федеральным государственным образовательным стандартом дошкольного образования (приказ Минобрнауки России от 17 октября 2013 г. № 1155, зарегистрирован Минюстом России 14 ноября 2013 г. № 30384)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 учетом: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Примерной основной  образовательной  программой  дошкольного  образования (одобрена решением федерального учебно-методического объединения по общему образованию, протокол от 20 мая 2015 г. № 2/15).</a:t>
            </a:r>
          </a:p>
        </p:txBody>
      </p:sp>
    </p:spTree>
    <p:extLst>
      <p:ext uri="{BB962C8B-B14F-4D97-AF65-F5344CB8AC3E}">
        <p14:creationId xmlns:p14="http://schemas.microsoft.com/office/powerpoint/2010/main" val="3514046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образовательная программа 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обязательную часть и часть, формируемую участниками образовательных отношений</a:t>
            </a:r>
            <a:br>
              <a:rPr lang="ru-RU" sz="2000" b="1" dirty="0"/>
            </a:br>
            <a:br>
              <a:rPr lang="ru-RU" sz="2000" b="1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EEE631D-FBD0-4BC7-A1BE-31A97BE67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9839" y="1655475"/>
            <a:ext cx="4184533" cy="576262"/>
          </a:xfrm>
        </p:spPr>
        <p:txBody>
          <a:bodyPr/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Обязательная часть</a:t>
            </a:r>
          </a:p>
        </p:txBody>
      </p:sp>
      <p:sp>
        <p:nvSpPr>
          <p:cNvPr id="3" name="Текст 2"/>
          <p:cNvSpPr>
            <a:spLocks noGrp="1"/>
          </p:cNvSpPr>
          <p:nvPr>
            <p:ph sz="half" idx="2"/>
          </p:nvPr>
        </p:nvSpPr>
        <p:spPr>
          <a:xfrm>
            <a:off x="675570" y="2276872"/>
            <a:ext cx="3546633" cy="3764491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Содержание Программы включает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совокупность образовательных областей, которые обеспечивают социальную ситуацию развития личности ребенка. Программа включает обязательную часть и часть, формируемую участниками образовательных отношений. В рамках обязательной части содержание Программы выстроено в соответствии с образовательной  программой дошкольного образования  «Детство» под.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ред.Т.И.Бабаевой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А.Г.Гогоберидзе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О.В.Солнцевой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D46A691-A090-4684-A2C7-9B52761BA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236458" y="1642269"/>
            <a:ext cx="4890401" cy="576262"/>
          </a:xfrm>
        </p:spPr>
        <p:txBody>
          <a:bodyPr/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формируемая участниками образовательного процесса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4C83D2-7F20-4E12-A907-D502E482A8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81186" y="2276872"/>
            <a:ext cx="6753785" cy="4464496"/>
          </a:xfrm>
        </p:spPr>
        <p:txBody>
          <a:bodyPr>
            <a:normAutofit fontScale="85000" lnSpcReduction="10000"/>
          </a:bodyPr>
          <a:lstStyle/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-Познавательное развитие: программа «Безопасность»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Р.Б.Стеркиной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О.Л.Князевой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Н.Н.Авдеевой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-Художественно-эстетическое развитие: программа «Музыкальные шедевры» О.П.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Радыновой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Речевое развитие : программа  «Развитие речи в детском саду»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О.С.Ушаковой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Социально-коммуникативное развитие: программа «Я, ты, мы».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О.Л.Князевой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Р.Б.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Стеркиной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программа  «Воспитание маленького Волжанина: Программа для педагогов и родителей по воспитанию детей от 3 до 7 лет» И.К. Бурмистрова,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Н.А.Васильева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Е.С.Евдокимова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1595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>
            <a:extLst>
              <a:ext uri="{FF2B5EF4-FFF2-40B4-BE49-F238E27FC236}">
                <a16:creationId xmlns:a16="http://schemas.microsoft.com/office/drawing/2014/main" id="{9845197F-DBED-4620-9D28-548E4EC96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158" y="260648"/>
            <a:ext cx="11321910" cy="655272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 </a:t>
            </a:r>
            <a:r>
              <a:rPr lang="ru-RU" sz="6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 реализации  Образовательной программы</a:t>
            </a:r>
            <a:r>
              <a:rPr lang="ru-RU" sz="6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каждому ребенку в детском саду возможность для развития способностей, широкого взаимодействия с миром, активного </a:t>
            </a:r>
            <a:r>
              <a:rPr lang="ru-RU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практикования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разных видах деятельности, творческой самореализации.     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реализации Образовательной программы</a:t>
            </a:r>
            <a:r>
              <a:rPr lang="ru-RU" sz="6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охрана и укрепление физического и психического здоровья детей, в том числе их эмоционального благополучия;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обеспечение равных возможностей для полноценного развития каждого ребенка в период дошкольного детства независимо от места жительства, пола, нации, языка, социального статуса, психофизиологических и других особенностей (в том числе ограниченных возможностей здоровья);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обеспечение преемственности целей, задач и содержания образования, реализуемых в рамках образовательных программ различных уровней (преемственность основных образовательных программ дошкольного и начального общего образования);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создание благоприятных условий развития детей в соответствии с их возрастными и индивидуальными особенностями и склонностями, развития способностей и творческого потенциала каждого ребенка как субъекта отношений с самим собой, другими детьми, взрослыми и миром;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объединение обучения и воспитания в целостный образовательный процесс на основе духовно-нравственных и социокультурных ценностей и принятых в обществе правил и норм поведения в интересах человека, семьи, общества;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формирование общей культуры личности детей, в том числе ценностей здорового образа жизни, развития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формирования предпосылок учебной деятельности;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обеспечение вариативности и разнообразия содержания Программ и организационных форм дошкольного образования, возможности формирования Программ различной направленности с учетом образовательных потребностей, способностей и состояния здоровья детей;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формирования социокультурной среды, соответствующей возрастным, индивидуальным, психологическим и физиологическим особенностям детей;        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9) обеспечения психолого-педагогической поддержки семьи и повышения компетентности родителей (законных представителей) в вопросах развития и  образования, охраны и укрепления здоровья детей.    </a:t>
            </a:r>
          </a:p>
        </p:txBody>
      </p:sp>
    </p:spTree>
    <p:extLst>
      <p:ext uri="{BB962C8B-B14F-4D97-AF65-F5344CB8AC3E}">
        <p14:creationId xmlns:p14="http://schemas.microsoft.com/office/powerpoint/2010/main" val="2171041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5F69AC-2CAB-43D9-86AD-80615CA6E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158" y="609600"/>
            <a:ext cx="10817854" cy="58715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основу реализации работы с семьёй заложены следующие принципы:</a:t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1F2DF4-5215-4DE1-9BEA-1DEDF150B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158" y="1340768"/>
            <a:ext cx="10961870" cy="5184576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партнѐрство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родителей и педагогов в воспитании и обучении детей; </a:t>
            </a:r>
          </a:p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единое понимание педагогами и родителями целей и задач воспитания и обучения; </a:t>
            </a:r>
          </a:p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помощь, уважение и доверие 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ребѐнку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 стороны педагогов и родителей; </a:t>
            </a:r>
          </a:p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постоянный анализ процесса взаимодействия семьи и ДОУ, его промежуточных  и конечных результатов.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работы по взаимодействию с семьями воспитанников следующие:</a:t>
            </a:r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защита прав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ребѐнка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семье и детском саду;</a:t>
            </a:r>
          </a:p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воспитание, развитие и оздоровление детей; </a:t>
            </a:r>
          </a:p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детско-родительские отношения; </a:t>
            </a:r>
          </a:p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взаимоотношения детей со сверстниками и взрослыми; </a:t>
            </a:r>
          </a:p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коррекция нарушений в развитии детей; </a:t>
            </a:r>
          </a:p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подготовка детей старшего дошкольного возраста к обучению в школе.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0333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DCDBCA2-DA9B-414E-8293-2FE924595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158" y="609600"/>
            <a:ext cx="10745846" cy="515144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подходы к формированию программы:</a:t>
            </a:r>
            <a:b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1C1AC78D-3933-4475-93CD-853348247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158" y="1340768"/>
            <a:ext cx="10529822" cy="470059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Программа сформирована на основе требований ФГОС ДО, предъявляемых к структуре образовательной программы дошкольного образования и ее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объѐму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Программа определяет содержание и организацию образовательной деятельности на уровне дошкольного образования.</a:t>
            </a:r>
          </a:p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Программа обеспечивает развитие личности детей дошкольного возраста в различных видах общения и деятельности с учетом их возрастных, индивидуальных, психологических и физиологических особенностей.</a:t>
            </a:r>
          </a:p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Программа сформирована как программа психолого-педагогической поддержки позитивной социализации и индивидуализации, развития личности детей дошкольного возраста и определяет комплекс основных характеристик дошкольного образования (объем, содержание и планируемые результаты). </a:t>
            </a:r>
          </a:p>
        </p:txBody>
      </p:sp>
    </p:spTree>
    <p:extLst>
      <p:ext uri="{BB962C8B-B14F-4D97-AF65-F5344CB8AC3E}">
        <p14:creationId xmlns:p14="http://schemas.microsoft.com/office/powerpoint/2010/main" val="2022399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9EFF51-F44B-4D24-8540-18F09C17B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158" y="609600"/>
            <a:ext cx="10241790" cy="51514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коррекционно-развивающей работы в рамках реализации Образовательной Программы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FD1D71-B474-4F65-9189-A308CF10B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158" y="1340768"/>
            <a:ext cx="10961870" cy="470059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 детского сада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 рамках  логопедического пункта и психолого-медико-педагогического консилиума организуют   работу с  воспитанниками,  нуждающимися в коррекционно-развивающей помощи:  </a:t>
            </a:r>
          </a:p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-дети, имеющие отклонения в  развитии психических процессов  (память, мышление, внимание); </a:t>
            </a:r>
          </a:p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дети, имеющие нарушения в поведенческих реакциях; </a:t>
            </a:r>
          </a:p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дети, имеющие инвалидность (общее заболевание); </a:t>
            </a:r>
          </a:p>
          <a:p>
            <a:pPr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-дети, имеющие нарушения в речевом развитии (диагноз ФФНР).</a:t>
            </a:r>
          </a:p>
        </p:txBody>
      </p:sp>
    </p:spTree>
    <p:extLst>
      <p:ext uri="{BB962C8B-B14F-4D97-AF65-F5344CB8AC3E}">
        <p14:creationId xmlns:p14="http://schemas.microsoft.com/office/powerpoint/2010/main" val="2580589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70CD11E-D00E-4D87-BB88-F5D221E5EB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1014</Words>
  <Application>Microsoft Office PowerPoint</Application>
  <PresentationFormat>Произвольный</PresentationFormat>
  <Paragraphs>55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Times New Roman</vt:lpstr>
      <vt:lpstr>Trebuchet MS</vt:lpstr>
      <vt:lpstr>Wingdings 3</vt:lpstr>
      <vt:lpstr>Аспект</vt:lpstr>
      <vt:lpstr>Муниципальное дошкольное образовательное учреждение  «Центр развития ребенка №13 Советского района Волгограда»</vt:lpstr>
      <vt:lpstr> Основная Образовательная программа дошкольного образования муниципального дошкольного образовательного учреждения  «Центр развития ребенка № 13 Советского района Волгограда»   обеспечивает разностороннее развитие детей в возрасте от 2 до 8 лет с учетом их возрастных и индивидуальных особенностей  в соответствии с Федеральным государственным образовательным стандартом дошкольного образования по таким образовательным областям как: -«Физическое развитие»,  -«Социально-коммуникативное развитие»,  -«Познавательное развитие»,  -«Речевое развитие»,   -«Художественно-эстетическое развитие».        </vt:lpstr>
      <vt:lpstr> </vt:lpstr>
      <vt:lpstr>Основная образовательная программа  включает обязательную часть и часть, формируемую участниками образовательных отношений  </vt:lpstr>
      <vt:lpstr>Презентация PowerPoint</vt:lpstr>
      <vt:lpstr>В основу реализации работы с семьёй заложены следующие принципы: </vt:lpstr>
      <vt:lpstr>Основные подходы к формированию программы: </vt:lpstr>
      <vt:lpstr>Организация коррекционно-развивающей работы в рамках реализации Образовательной Программы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2015-11-28T15:34:56Z</dcterms:created>
  <dcterms:modified xsi:type="dcterms:W3CDTF">2020-03-01T15:24:40Z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TC028048679991</vt:lpwstr>
  </property>
</Properties>
</file>